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8" r:id="rId4"/>
    <p:sldId id="269" r:id="rId5"/>
    <p:sldId id="261" r:id="rId6"/>
    <p:sldId id="273" r:id="rId7"/>
    <p:sldId id="283" r:id="rId8"/>
    <p:sldId id="264" r:id="rId9"/>
    <p:sldId id="279" r:id="rId10"/>
    <p:sldId id="285" r:id="rId11"/>
    <p:sldId id="265" r:id="rId12"/>
    <p:sldId id="281" r:id="rId13"/>
    <p:sldId id="282" r:id="rId14"/>
    <p:sldId id="284" r:id="rId15"/>
    <p:sldId id="280" r:id="rId16"/>
  </p:sldIdLst>
  <p:sldSz cx="9144000" cy="6858000" type="screen4x3"/>
  <p:notesSz cx="9928225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FFFF"/>
    <a:srgbClr val="99CCFF"/>
    <a:srgbClr val="99CC00"/>
    <a:srgbClr val="FF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Közepesen sötét stíl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Közepesen sötét stílus 4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75DCB02-9BB8-47FD-8907-85C794F793BA}" styleName="Téma alapján készült stílus 1 – 4. jelölőszín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3" autoAdjust="0"/>
    <p:restoredTop sz="94600" autoAdjust="0"/>
  </p:normalViewPr>
  <p:slideViewPr>
    <p:cSldViewPr>
      <p:cViewPr varScale="1">
        <p:scale>
          <a:sx n="131" d="100"/>
          <a:sy n="131" d="100"/>
        </p:scale>
        <p:origin x="9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E3ACA50-0876-46DF-9EA9-C414507277A7}" type="datetimeFigureOut">
              <a:rPr lang="hu-HU"/>
              <a:pPr>
                <a:defRPr/>
              </a:pPr>
              <a:t>2021. 04. 28.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B2FCA3-67B8-4A89-A7D7-335EAA4112C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61899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3850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56363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D6D448-B41E-4261-9E91-4E16C100653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76110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ECB8CC-1F5B-4773-910C-A66C24B4D36D}" type="slidenum">
              <a:rPr lang="hu-HU" altLang="hu-HU"/>
              <a:pPr/>
              <a:t>1</a:t>
            </a:fld>
            <a:endParaRPr lang="hu-HU" altLang="hu-H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5732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Jegyzetek hely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hu-HU"/>
          </a:p>
        </p:txBody>
      </p:sp>
      <p:sp>
        <p:nvSpPr>
          <p:cNvPr id="19460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3B8C68-2711-4BBB-8887-A077663375B0}" type="slidenum">
              <a:rPr lang="hu-HU" altLang="hu-HU"/>
              <a:pPr/>
              <a:t>8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4541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noProof="0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 noProof="0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12C8D-C7D5-4719-934D-6DB389C9755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990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100FB-4455-4145-A032-1B0BE4CE7C8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6426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8E7F3-5FE8-4202-BE27-7240A626C97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171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2BD51-3420-4C2E-8372-F8302069A7E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7055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109FB2-0711-4F8A-A1C5-81BD609D0C4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2937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5906D-3528-4DFB-9CA9-ACEBD3FDA5D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638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22262-DE26-4510-8D49-C6518368A4E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570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41F32-6D18-4679-AB5C-37A8F567171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1270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C38A8-21AF-4365-A0E0-ECE96284FC3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3050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97B155-AB6F-4FDA-93BD-CE104741BE6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0780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453F8D-8166-40B2-BAD3-0895F22562E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0038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1279525" y="1600200"/>
            <a:ext cx="5257800" cy="4525963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B5000-FC67-4893-BFB8-10A15AB543F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2092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fld id="{0073C1D3-97FA-4CAC-B31B-B2026208F3B2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3900" y="4621655"/>
            <a:ext cx="4465638" cy="50323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hu-HU" altLang="hu-HU" sz="2000" dirty="0"/>
              <a:t>2021. május 20.</a:t>
            </a:r>
          </a:p>
        </p:txBody>
      </p:sp>
      <p:pic>
        <p:nvPicPr>
          <p:cNvPr id="3076" name="Picture 4" descr="FESZ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193" y="765175"/>
            <a:ext cx="1902845" cy="19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060848"/>
            <a:ext cx="7085012" cy="1944687"/>
          </a:xfrm>
        </p:spPr>
        <p:txBody>
          <a:bodyPr/>
          <a:lstStyle/>
          <a:p>
            <a:pPr algn="ctr" eaLnBrk="1" hangingPunct="1"/>
            <a:r>
              <a:rPr lang="hu-HU" altLang="hu-HU" b="1" dirty="0"/>
              <a:t>FESZ</a:t>
            </a:r>
            <a:br>
              <a:rPr lang="hu-HU" altLang="hu-HU" b="1" dirty="0"/>
            </a:br>
            <a:r>
              <a:rPr lang="hu-HU" altLang="hu-HU" b="1" dirty="0"/>
              <a:t>PÉNZÜGYI BESZÁMOLÓ</a:t>
            </a:r>
            <a:br>
              <a:rPr lang="hu-HU" altLang="hu-HU" b="1" dirty="0"/>
            </a:br>
            <a:br>
              <a:rPr lang="hu-HU" altLang="hu-HU" b="1" dirty="0"/>
            </a:br>
            <a:r>
              <a:rPr lang="hu-HU" altLang="hu-HU" sz="2400" b="1" dirty="0"/>
              <a:t>Róka László</a:t>
            </a:r>
            <a:br>
              <a:rPr lang="hu-HU" altLang="hu-HU" sz="2400" b="1" dirty="0"/>
            </a:br>
            <a:r>
              <a:rPr lang="hu-HU" altLang="hu-HU" sz="2000" dirty="0"/>
              <a:t>főtitkár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7" y="685800"/>
            <a:ext cx="6242397" cy="731838"/>
          </a:xfrm>
        </p:spPr>
        <p:txBody>
          <a:bodyPr/>
          <a:lstStyle/>
          <a:p>
            <a:pPr eaLnBrk="1" hangingPunct="1"/>
            <a:r>
              <a:rPr lang="hu-HU" altLang="hu-HU" sz="3200" b="1" dirty="0"/>
              <a:t>Pénzügyi beszámoló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5037" y="1628800"/>
            <a:ext cx="6100788" cy="4525963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dirty="0"/>
              <a:t>Előterjesztés </a:t>
            </a:r>
          </a:p>
          <a:p>
            <a:pPr marL="0" indent="0" algn="ctr"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dirty="0"/>
              <a:t>a gazdálkodás megfelelőségéről</a:t>
            </a:r>
          </a:p>
          <a:p>
            <a:pPr marL="0" indent="0" algn="ctr"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dirty="0"/>
              <a:t>szóló közgyűlési határozathoz</a:t>
            </a:r>
          </a:p>
          <a:p>
            <a:pPr marL="0" indent="0" algn="ctr" eaLnBrk="1" hangingPunct="1">
              <a:lnSpc>
                <a:spcPct val="150000"/>
              </a:lnSpc>
              <a:buFontTx/>
              <a:buNone/>
              <a:defRPr/>
            </a:pPr>
            <a:r>
              <a:rPr lang="hu-HU" altLang="hu-HU" dirty="0"/>
              <a:t> </a:t>
            </a:r>
            <a:r>
              <a:rPr lang="hu-HU" altLang="hu-HU" b="1" dirty="0"/>
              <a:t>FESZ 2020. évi mérlegének jóváhagyása</a:t>
            </a:r>
          </a:p>
        </p:txBody>
      </p:sp>
      <p:pic>
        <p:nvPicPr>
          <p:cNvPr id="4100" name="Picture 4" descr="FESZ_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82923"/>
            <a:ext cx="1705891" cy="174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2</a:t>
            </a:fld>
            <a:endParaRPr lang="hu-HU" alt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6" name="Picture 826" descr="FESZ_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992" y="44903"/>
            <a:ext cx="761728" cy="77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90771" y="822960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400" b="1" dirty="0"/>
              <a:t>2019 évi tény</a:t>
            </a:r>
            <a:endParaRPr lang="hu-HU" sz="24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654920" y="3645611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400" b="1" dirty="0"/>
              <a:t>2020 évi terv</a:t>
            </a:r>
            <a:endParaRPr lang="hu-HU" sz="2400" dirty="0"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3</a:t>
            </a:fld>
            <a:endParaRPr lang="hu-HU" altLang="hu-HU"/>
          </a:p>
        </p:txBody>
      </p:sp>
      <p:graphicFrame>
        <p:nvGraphicFramePr>
          <p:cNvPr id="10" name="Tábláza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23888"/>
              </p:ext>
            </p:extLst>
          </p:nvPr>
        </p:nvGraphicFramePr>
        <p:xfrm>
          <a:off x="3031400" y="769409"/>
          <a:ext cx="5328592" cy="2622054"/>
        </p:xfrm>
        <a:graphic>
          <a:graphicData uri="http://schemas.openxmlformats.org/drawingml/2006/table">
            <a:tbl>
              <a:tblPr/>
              <a:tblGrid>
                <a:gridCol w="262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7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6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E" charset="-18"/>
                        </a:rPr>
                        <a:t>Bevételek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Kiadások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7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Tagdíj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11 990 000Ft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Bér + műk. </a:t>
                      </a: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ktg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   10 569 513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3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Oktatás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12 212 000Ft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Oktatás                11 396 179Ft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7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Konferencia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4 026 670Ft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Konferencia           2 572 986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9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Egyéb bevétel         548 520Ft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Egyéb kiadás        2 242 269Ft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89573"/>
                  </a:ext>
                </a:extLst>
              </a:tr>
              <a:tr h="43693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Összesen</a:t>
                      </a: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28 777 190</a:t>
                      </a: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Összesen     26 780 947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2A8831F6-7944-440F-94CB-A59DBE1E1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505633"/>
              </p:ext>
            </p:extLst>
          </p:nvPr>
        </p:nvGraphicFramePr>
        <p:xfrm>
          <a:off x="3044811" y="3599392"/>
          <a:ext cx="5328592" cy="2622054"/>
        </p:xfrm>
        <a:graphic>
          <a:graphicData uri="http://schemas.openxmlformats.org/drawingml/2006/table">
            <a:tbl>
              <a:tblPr/>
              <a:tblGrid>
                <a:gridCol w="2592288">
                  <a:extLst>
                    <a:ext uri="{9D8B030D-6E8A-4147-A177-3AD203B41FA5}">
                      <a16:colId xmlns:a16="http://schemas.microsoft.com/office/drawing/2014/main" val="91497484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573210255"/>
                    </a:ext>
                  </a:extLst>
                </a:gridCol>
              </a:tblGrid>
              <a:tr h="5506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E" charset="-18"/>
                        </a:rPr>
                        <a:t>Bevételek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Kiadások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670671"/>
                  </a:ext>
                </a:extLst>
              </a:tr>
              <a:tr h="37247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Tagdíj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12 000 000Ft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Bér + műk. ktg.16 500 000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102427"/>
                  </a:ext>
                </a:extLst>
              </a:tr>
              <a:tr h="38733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Oktatás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10 000 000Ft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Oktatás              6 000 000Ft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117670"/>
                  </a:ext>
                </a:extLst>
              </a:tr>
              <a:tr h="4117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Konferencia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3 000 000Ft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Konferencia       2 500 000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088741"/>
                  </a:ext>
                </a:extLst>
              </a:tr>
              <a:tr h="4629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Pályázat                             0Ft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Pályázat                          0Ft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403287"/>
                  </a:ext>
                </a:extLst>
              </a:tr>
              <a:tr h="43693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Összesen</a:t>
                      </a: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25 000 000</a:t>
                      </a: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Összesen 25 000 000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89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b="1" dirty="0"/>
              <a:t>Bevétel: TAGDÍJ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1700808"/>
            <a:ext cx="7180907" cy="17635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sz="1800" dirty="0"/>
              <a:t>Stabil háttér, kis mértékben változó taglétszám.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sz="1800" dirty="0"/>
              <a:t>A Szövetség tagdíj bevételei emelkedtek. A 2013 évi tagdíj sávok mértéke nem változott, de a </a:t>
            </a:r>
            <a:r>
              <a:rPr lang="hu-HU" sz="1800" dirty="0" err="1"/>
              <a:t>tagválllalatok</a:t>
            </a:r>
            <a:r>
              <a:rPr lang="hu-HU" sz="1800" dirty="0"/>
              <a:t> </a:t>
            </a:r>
            <a:r>
              <a:rPr lang="hu-HU" sz="1800" dirty="0" err="1"/>
              <a:t>árbevételelei</a:t>
            </a:r>
            <a:r>
              <a:rPr lang="hu-HU" sz="1800" dirty="0"/>
              <a:t> 10-40%-</a:t>
            </a:r>
            <a:r>
              <a:rPr lang="hu-HU" sz="1800" dirty="0" err="1"/>
              <a:t>al</a:t>
            </a:r>
            <a:r>
              <a:rPr lang="hu-HU" sz="1800" dirty="0"/>
              <a:t> növekedtek az utóbbi hét év során.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sz="1800" dirty="0"/>
              <a:t>Tagdíj revízió, működést fedező tagdíjak.</a:t>
            </a:r>
            <a:endParaRPr lang="hu-HU" dirty="0"/>
          </a:p>
        </p:txBody>
      </p:sp>
      <p:graphicFrame>
        <p:nvGraphicFramePr>
          <p:cNvPr id="18486" name="Group 5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82446189"/>
              </p:ext>
            </p:extLst>
          </p:nvPr>
        </p:nvGraphicFramePr>
        <p:xfrm>
          <a:off x="1403648" y="3717032"/>
          <a:ext cx="4536504" cy="194841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05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0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Év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Forint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11 693 000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11 990 000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15 255 000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159" name="Picture 55" descr="FESZ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713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67544" y="6453336"/>
            <a:ext cx="2133600" cy="323850"/>
          </a:xfrm>
        </p:spPr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4</a:t>
            </a:fld>
            <a:endParaRPr lang="hu-HU" alt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b="1" dirty="0"/>
              <a:t>Bevétel: OKJ OKTATÁS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772816"/>
            <a:ext cx="6984776" cy="201622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hu-HU" altLang="hu-HU" sz="2400" dirty="0"/>
              <a:t>OKJ tanfolyamainkon az előző évekhez képest magasabb létszámban vettek részt a hallgatók, de a 2020 decemberben indított tanfolyam bevételei a 2021 évi mérlegben fognak megjelenni.</a:t>
            </a:r>
          </a:p>
        </p:txBody>
      </p:sp>
      <p:pic>
        <p:nvPicPr>
          <p:cNvPr id="7183" name="Picture 53" descr="FESZ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713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5</a:t>
            </a:fld>
            <a:endParaRPr lang="hu-HU" altLang="hu-HU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23003"/>
              </p:ext>
            </p:extLst>
          </p:nvPr>
        </p:nvGraphicFramePr>
        <p:xfrm>
          <a:off x="1619672" y="4000202"/>
          <a:ext cx="4464496" cy="194001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55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2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Év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Forint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2018.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11 252 350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859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2019.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12 212 000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59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2020.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11 735 000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1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692696"/>
            <a:ext cx="7086600" cy="731838"/>
          </a:xfrm>
        </p:spPr>
        <p:txBody>
          <a:bodyPr/>
          <a:lstStyle/>
          <a:p>
            <a:pPr eaLnBrk="1" hangingPunct="1"/>
            <a:r>
              <a:rPr lang="hu-HU" altLang="hu-HU" b="1" dirty="0"/>
              <a:t>Bevétel: KONFERENCIA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6570" y="1772816"/>
            <a:ext cx="7470229" cy="216024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sz="2000" dirty="0"/>
              <a:t>a veszélyhelyzeti korlátozó intézkedések miatt a májusi és szeptemberi konferenciák nem engedélyezett a személyes részvétellel.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hu-HU" sz="2000" dirty="0"/>
              <a:t>Az őszi Jubileumi Kongresszusra 2020 szeptemberig közel 2.500.000 forint előfoglalás érkezett, a rendezvény elhalasztása negatívan érintette a FESZ gazdálkodását.</a:t>
            </a:r>
          </a:p>
        </p:txBody>
      </p:sp>
      <p:pic>
        <p:nvPicPr>
          <p:cNvPr id="8207" name="Picture 49" descr="FESZ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688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6</a:t>
            </a:fld>
            <a:endParaRPr lang="hu-HU" altLang="hu-HU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28511"/>
              </p:ext>
            </p:extLst>
          </p:nvPr>
        </p:nvGraphicFramePr>
        <p:xfrm>
          <a:off x="1619672" y="4077072"/>
          <a:ext cx="4608512" cy="201622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21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Év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800" b="1" u="none" strike="noStrike" dirty="0">
                          <a:effectLst/>
                        </a:rPr>
                        <a:t>Forint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2018.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5 754 556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2019.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4 026 670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2020.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44723" y="954087"/>
            <a:ext cx="7086600" cy="731838"/>
          </a:xfrm>
        </p:spPr>
        <p:txBody>
          <a:bodyPr/>
          <a:lstStyle/>
          <a:p>
            <a:r>
              <a:rPr lang="hu-HU" b="1" dirty="0"/>
              <a:t>BEVÉTELEK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74639"/>
              </p:ext>
            </p:extLst>
          </p:nvPr>
        </p:nvGraphicFramePr>
        <p:xfrm>
          <a:off x="1475656" y="1918097"/>
          <a:ext cx="6840761" cy="32223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7415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u="none" strike="noStrike" dirty="0">
                          <a:effectLst/>
                        </a:rPr>
                        <a:t>BEVÉTEL</a:t>
                      </a:r>
                      <a:endParaRPr lang="hu-H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2018.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2019.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2020.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989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400" u="none" strike="noStrike" dirty="0">
                          <a:effectLst/>
                        </a:rPr>
                        <a:t>TAGDÍJ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11 693 000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11 990 000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15 255 000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989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400" u="none" strike="noStrike" dirty="0">
                          <a:effectLst/>
                        </a:rPr>
                        <a:t>OKTATÁS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11 252 350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12 212 000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11 735 000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989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400" u="none" strike="noStrike" dirty="0">
                          <a:effectLst/>
                        </a:rPr>
                        <a:t>KONGRESSZUS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5 754 556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4 026 670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98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Egyéb bevétel</a:t>
                      </a: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891 419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548 520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1 082 000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98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u="none" strike="noStrike" dirty="0">
                          <a:effectLst/>
                        </a:rPr>
                        <a:t>ÖSSZESEN</a:t>
                      </a:r>
                      <a:endParaRPr lang="hu-H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29 592 625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28 777 190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28 072 000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906D-3528-4DFB-9CA9-ACEBD3FDA5D6}" type="slidenum">
              <a:rPr lang="hu-HU" altLang="hu-HU" smtClean="0"/>
              <a:pPr/>
              <a:t>7</a:t>
            </a:fld>
            <a:endParaRPr lang="hu-HU" altLang="hu-HU"/>
          </a:p>
        </p:txBody>
      </p:sp>
      <p:pic>
        <p:nvPicPr>
          <p:cNvPr id="7" name="Picture 49" descr="FESZ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713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1403648" y="5303748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2020 évi egyéb bevételek a Minőségügyi Kézikönyv és Adatkezelési Szabályzat után fizetett eseti díjakból.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34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1327" y="548680"/>
            <a:ext cx="7086600" cy="647700"/>
          </a:xfrm>
        </p:spPr>
        <p:txBody>
          <a:bodyPr/>
          <a:lstStyle/>
          <a:p>
            <a:pPr eaLnBrk="1" hangingPunct="1"/>
            <a:r>
              <a:rPr lang="hu-HU" altLang="hu-HU" b="1" dirty="0"/>
              <a:t>KÖLTSÉGEK </a:t>
            </a:r>
          </a:p>
        </p:txBody>
      </p:sp>
      <p:pic>
        <p:nvPicPr>
          <p:cNvPr id="12323" name="Picture 216" descr="FESZ_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12761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8</a:t>
            </a:fld>
            <a:endParaRPr lang="hu-HU" altLang="hu-HU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665314"/>
              </p:ext>
            </p:extLst>
          </p:nvPr>
        </p:nvGraphicFramePr>
        <p:xfrm>
          <a:off x="1187624" y="1196380"/>
          <a:ext cx="7086600" cy="518494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1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79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b="1" u="none" strike="noStrike" dirty="0">
                          <a:effectLst/>
                        </a:rPr>
                        <a:t>KÖLTSÉGEK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2018.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2019.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2020.</a:t>
                      </a:r>
                    </a:p>
                  </a:txBody>
                  <a:tcPr marL="7672" marR="7672" marT="767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 dirty="0">
                          <a:effectLst/>
                        </a:rPr>
                        <a:t>Anyagköltség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521 485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834 981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466 075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>
                          <a:effectLst/>
                        </a:rPr>
                        <a:t>Bankköltség</a:t>
                      </a:r>
                      <a:endParaRPr lang="hu-H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305 456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268 556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230 932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582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>
                          <a:effectLst/>
                        </a:rPr>
                        <a:t>Iroda bérlet, okt. terem bérleti díja, rezsi</a:t>
                      </a:r>
                      <a:endParaRPr lang="hu-H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2 480 618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2 358 412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2 281 569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>
                          <a:effectLst/>
                        </a:rPr>
                        <a:t>Kongresszusi ktg</a:t>
                      </a:r>
                      <a:endParaRPr lang="hu-H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6 788 162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2 572 986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660 400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6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>
                          <a:effectLst/>
                        </a:rPr>
                        <a:t>Posta, telefon internet, könyvelő, reklám</a:t>
                      </a:r>
                      <a:endParaRPr lang="hu-H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1 489 363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987 856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1 410 160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542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 dirty="0">
                          <a:effectLst/>
                        </a:rPr>
                        <a:t>Bérköltség +Járulékok+ </a:t>
                      </a:r>
                      <a:r>
                        <a:rPr lang="hu-HU" sz="2000" u="none" strike="noStrike" dirty="0" err="1">
                          <a:effectLst/>
                        </a:rPr>
                        <a:t>mb</a:t>
                      </a:r>
                      <a:r>
                        <a:rPr lang="hu-HU" sz="2000" u="none" strike="noStrike" dirty="0">
                          <a:effectLst/>
                        </a:rPr>
                        <a:t> oktat +</a:t>
                      </a:r>
                      <a:r>
                        <a:rPr lang="hu-HU" sz="2000" u="none" strike="noStrike" baseline="0" dirty="0">
                          <a:effectLst/>
                        </a:rPr>
                        <a:t> </a:t>
                      </a:r>
                      <a:r>
                        <a:rPr lang="hu-HU" sz="2000" u="none" strike="noStrike" baseline="0" dirty="0" err="1">
                          <a:effectLst/>
                        </a:rPr>
                        <a:t>utktg</a:t>
                      </a:r>
                      <a:r>
                        <a:rPr lang="hu-HU" sz="2000" u="none" strike="noStrike" dirty="0">
                          <a:effectLst/>
                        </a:rPr>
                        <a:t>.</a:t>
                      </a:r>
                      <a:r>
                        <a:rPr lang="hu-HU" sz="2000" u="none" strike="noStrike" baseline="0" dirty="0">
                          <a:effectLst/>
                        </a:rPr>
                        <a:t> </a:t>
                      </a:r>
                      <a:r>
                        <a:rPr lang="hu-HU" sz="2000" u="none" strike="noStrike" dirty="0">
                          <a:effectLst/>
                        </a:rPr>
                        <a:t>+ </a:t>
                      </a:r>
                      <a:r>
                        <a:rPr lang="hu-HU" sz="2000" u="none" strike="noStrike" dirty="0" err="1">
                          <a:effectLst/>
                        </a:rPr>
                        <a:t>repi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15 254 753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15 089 522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14 069 981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8582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u="none" strike="noStrike" dirty="0">
                          <a:effectLst/>
                        </a:rPr>
                        <a:t>Vállalkozó oktatók + vizsgadíj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2 876 965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2 296 005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2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1 724 100</a:t>
                      </a:r>
                      <a:endParaRPr lang="hu-HU" sz="20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Egyéb ráfordítások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2 103 144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2 242 269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2 699 030</a:t>
                      </a:r>
                      <a:endParaRPr lang="hu-H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07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Értékcsökkenési leírás (+IPA)</a:t>
                      </a: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544 358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130 360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Trebuchet MS" panose="020B0603020202020204" pitchFamily="34" charset="0"/>
                          <a:cs typeface="Times New Roman" panose="02020603050405020304" pitchFamily="18" charset="0"/>
                        </a:rPr>
                        <a:t>458 589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24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2000" b="1" u="none" strike="noStrike" dirty="0">
                          <a:effectLst/>
                        </a:rPr>
                        <a:t>ÖSSZESEN</a:t>
                      </a:r>
                      <a:endParaRPr lang="hu-H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72" marR="7672" marT="7672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32 364 304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26 780 947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24 000 836</a:t>
                      </a:r>
                      <a:endParaRPr lang="hu-HU" sz="1800" dirty="0">
                        <a:effectLst/>
                        <a:latin typeface="+mn-lt"/>
                        <a:ea typeface="Trebuchet MS" panose="020B06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9" descr="FESZ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37" y="548680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b="1" dirty="0"/>
              <a:t>KÖLTSÉGEK ÉRTÉKELÉSE</a:t>
            </a:r>
          </a:p>
        </p:txBody>
      </p:sp>
      <p:sp>
        <p:nvSpPr>
          <p:cNvPr id="11267" name="Tartalom helye 2"/>
          <p:cNvSpPr>
            <a:spLocks noGrp="1"/>
          </p:cNvSpPr>
          <p:nvPr>
            <p:ph idx="1"/>
          </p:nvPr>
        </p:nvSpPr>
        <p:spPr>
          <a:xfrm>
            <a:off x="1279524" y="1554758"/>
            <a:ext cx="7149033" cy="4754562"/>
          </a:xfrm>
        </p:spPr>
        <p:txBody>
          <a:bodyPr/>
          <a:lstStyle/>
          <a:p>
            <a:r>
              <a:rPr lang="hu-HU" altLang="hu-HU" sz="2200" dirty="0"/>
              <a:t>Könyvelés, internet, posta és bank költség változatlan.</a:t>
            </a:r>
          </a:p>
          <a:p>
            <a:r>
              <a:rPr lang="hu-HU" altLang="hu-HU" sz="2200" dirty="0"/>
              <a:t>Bér és anyag költség csökkent. </a:t>
            </a:r>
          </a:p>
          <a:p>
            <a:r>
              <a:rPr lang="hu-HU" altLang="hu-HU" sz="2200" dirty="0"/>
              <a:t>Vizsgadíjak emelkedtek, oktatási költség a terembérlet nélkül az online oktatás alacsonyabb költsége miatt csökkent.</a:t>
            </a:r>
          </a:p>
          <a:p>
            <a:r>
              <a:rPr lang="hu-HU" altLang="hu-HU" sz="2200" dirty="0"/>
              <a:t>Konferencia kiadások mellett, az on-line rendezvények regisztrációs díj nélkül szervezve.</a:t>
            </a:r>
          </a:p>
          <a:p>
            <a:r>
              <a:rPr lang="hu-HU" altLang="hu-HU" sz="2200" b="1" dirty="0"/>
              <a:t>Vállalkozói tevékenységéhez szükséges szakértői díjakon kívül, közel kétmillió forintot fordított terven felül a FESZ tagsága gazdasági érdekeinek támogatására a Szövetség. </a:t>
            </a:r>
          </a:p>
          <a:p>
            <a:endParaRPr lang="hu-HU" altLang="hu-H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547664" y="5550099"/>
            <a:ext cx="7149033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endParaRPr lang="hu-HU" altLang="hu-HU" sz="2400" kern="0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100FB-4455-4145-A032-1B0BE4CE7C8B}" type="slidenum">
              <a:rPr lang="hu-HU" altLang="hu-HU" smtClean="0"/>
              <a:pPr/>
              <a:t>9</a:t>
            </a:fld>
            <a:endParaRPr lang="hu-HU" alt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87624" y="685800"/>
            <a:ext cx="7178501" cy="731838"/>
          </a:xfrm>
        </p:spPr>
        <p:txBody>
          <a:bodyPr/>
          <a:lstStyle/>
          <a:p>
            <a:r>
              <a:rPr lang="hu-HU" sz="2800" b="1" dirty="0"/>
              <a:t>FESZ FŐ TEVÉKENYSÉGEINEK MÉRLEGE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738666"/>
              </p:ext>
            </p:extLst>
          </p:nvPr>
        </p:nvGraphicFramePr>
        <p:xfrm>
          <a:off x="989047" y="1844824"/>
          <a:ext cx="7106492" cy="158417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516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u="none" strike="noStrike" dirty="0">
                          <a:effectLst/>
                        </a:rPr>
                        <a:t>KONGRESSZUSOK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2018.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2019.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2020.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u="none" strike="noStrike" dirty="0">
                          <a:effectLst/>
                        </a:rPr>
                        <a:t>BEVÉTEL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5 754 556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4 026 670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KIADÁS</a:t>
                      </a: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6 788 162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2 572 986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660 400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52220388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EREDMÉNY</a:t>
                      </a: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-1 033 606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1 453 684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marL="0" indent="0" algn="ctr" defTabSz="1073150" fontAlgn="ctr">
                        <a:tabLst/>
                      </a:pP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-660 400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895065524"/>
                  </a:ext>
                </a:extLst>
              </a:tr>
            </a:tbl>
          </a:graphicData>
        </a:graphic>
      </p:graphicFrame>
      <p:pic>
        <p:nvPicPr>
          <p:cNvPr id="4" name="Picture 49" descr="FESZ_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986" y="685800"/>
            <a:ext cx="741344" cy="75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818566"/>
              </p:ext>
            </p:extLst>
          </p:nvPr>
        </p:nvGraphicFramePr>
        <p:xfrm>
          <a:off x="971600" y="3861048"/>
          <a:ext cx="7180908" cy="158417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u="none" strike="noStrike" dirty="0">
                          <a:effectLst/>
                        </a:rPr>
                        <a:t>OKTATÁS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u="none" strike="noStrike" dirty="0">
                          <a:effectLst/>
                        </a:rPr>
                        <a:t>2018.</a:t>
                      </a:r>
                      <a:endParaRPr lang="hu-H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u="none" strike="noStrike" dirty="0">
                          <a:effectLst/>
                        </a:rPr>
                        <a:t>2019.</a:t>
                      </a:r>
                      <a:endParaRPr lang="hu-H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600" b="1" u="none" strike="noStrike" dirty="0">
                          <a:effectLst/>
                        </a:rPr>
                        <a:t>2019.</a:t>
                      </a:r>
                      <a:endParaRPr lang="hu-H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u="none" strike="noStrike" dirty="0">
                          <a:effectLst/>
                        </a:rPr>
                        <a:t>BEVÉTEL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u="none" strike="noStrike" dirty="0">
                          <a:effectLst/>
                        </a:rPr>
                        <a:t>11 252 350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u="none" strike="noStrike" dirty="0">
                          <a:effectLst/>
                        </a:rPr>
                        <a:t>12 212 000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u="none" strike="noStrike" dirty="0">
                          <a:effectLst/>
                        </a:rPr>
                        <a:t>11 735 000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u="none" strike="noStrike">
                          <a:effectLst/>
                        </a:rPr>
                        <a:t>KIADÁS</a:t>
                      </a:r>
                      <a:endParaRPr lang="hu-H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12 814 118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11 396 179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10 485 165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EREDMÉNY</a:t>
                      </a: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-1 561 768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815 821</a:t>
                      </a: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1 249 835</a:t>
                      </a: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991463542"/>
                  </a:ext>
                </a:extLst>
              </a:tr>
            </a:tbl>
          </a:graphicData>
        </a:graphic>
      </p:graphicFrame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906D-3528-4DFB-9CA9-ACEBD3FDA5D6}" type="slidenum">
              <a:rPr lang="hu-HU" altLang="hu-HU" smtClean="0"/>
              <a:pPr/>
              <a:t>10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1534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607063"/>
            <a:ext cx="7086600" cy="648493"/>
          </a:xfrm>
        </p:spPr>
        <p:txBody>
          <a:bodyPr/>
          <a:lstStyle/>
          <a:p>
            <a:pPr eaLnBrk="1" hangingPunct="1"/>
            <a:r>
              <a:rPr lang="hu-HU" altLang="hu-HU" sz="3200" b="1" dirty="0"/>
              <a:t>MEGTAKARÍTÁSOK, PÉNZKÉSZLET</a:t>
            </a:r>
          </a:p>
        </p:txBody>
      </p:sp>
      <p:graphicFrame>
        <p:nvGraphicFramePr>
          <p:cNvPr id="30016" name="Group 32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764452661"/>
              </p:ext>
            </p:extLst>
          </p:nvPr>
        </p:nvGraphicFramePr>
        <p:xfrm>
          <a:off x="408270" y="1470663"/>
          <a:ext cx="7803131" cy="498626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686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607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FOLYÓSZÁMLA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500" b="1" u="none" strike="noStrike" dirty="0">
                          <a:effectLst/>
                        </a:rPr>
                        <a:t> 2018.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500" b="1" u="none" strike="noStrike" dirty="0">
                          <a:effectLst/>
                        </a:rPr>
                        <a:t> 2019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500" b="1" u="none" strike="noStrike" dirty="0">
                          <a:effectLst/>
                        </a:rPr>
                        <a:t> 2020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Nyitó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3 101 219,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1 882 053,-Ft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2 548 929,-Ft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Záró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1 882 053,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2 548 929,-Ft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1 000 630,-Ft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változás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-1</a:t>
                      </a:r>
                      <a:r>
                        <a:rPr lang="hu-HU" sz="1500" u="none" strike="noStrike" baseline="0" dirty="0">
                          <a:effectLst/>
                        </a:rPr>
                        <a:t> 219 166</a:t>
                      </a:r>
                      <a:r>
                        <a:rPr lang="hu-HU" sz="1500" u="none" strike="noStrike" dirty="0">
                          <a:effectLst/>
                        </a:rPr>
                        <a:t>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666 876,-Ft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-1 548 299,-Ft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ÉRTÉKPAPÍR SZÁMLA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Nyitó 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11 837 541,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10 001 932,-Ft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7 988 040,-Ft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Záró 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10</a:t>
                      </a:r>
                      <a:r>
                        <a:rPr lang="hu-HU" sz="1500" u="none" strike="noStrike" baseline="0" dirty="0">
                          <a:effectLst/>
                        </a:rPr>
                        <a:t> 001 932</a:t>
                      </a:r>
                      <a:r>
                        <a:rPr lang="hu-HU" sz="1500" u="none" strike="noStrike" dirty="0">
                          <a:effectLst/>
                        </a:rPr>
                        <a:t>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 988 040,-Ft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10 035 794,-Ft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8079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Változás  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-1 835 609,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-2 013 892,-Ft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2 047 754,-Ft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>
                          <a:effectLst/>
                        </a:rPr>
                        <a:t>PÉNZTÁR</a:t>
                      </a:r>
                      <a:endParaRPr lang="hu-HU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b="1" u="none" strike="noStrike" dirty="0">
                          <a:effectLst/>
                        </a:rPr>
                        <a:t> 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>
                          <a:effectLst/>
                        </a:rPr>
                        <a:t>nyitó</a:t>
                      </a:r>
                      <a:endParaRPr lang="hu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60 574,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52 825,-Ft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78 941,-Ft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>
                          <a:effectLst/>
                        </a:rPr>
                        <a:t>Záró </a:t>
                      </a:r>
                      <a:endParaRPr lang="hu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52 825,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78 941,-Ft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7 495,-Ft</a:t>
                      </a: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27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>
                          <a:effectLst/>
                        </a:rPr>
                        <a:t>változás</a:t>
                      </a:r>
                      <a:endParaRPr lang="hu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 7 749,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 26 116,-Ft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-71 446,-Ft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4902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>
                          <a:effectLst/>
                        </a:rPr>
                        <a:t> Felnőttképzési Tv - Kaució</a:t>
                      </a:r>
                      <a:endParaRPr lang="hu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 500 000,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 500 000,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 500 000,</a:t>
                      </a:r>
                      <a:r>
                        <a:rPr lang="hu-HU" sz="1500" u="none" strike="noStrike" dirty="0" err="1">
                          <a:effectLst/>
                        </a:rPr>
                        <a:t>-Ft</a:t>
                      </a:r>
                      <a:endParaRPr lang="hu-H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898"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1500" u="none" strike="noStrike" dirty="0">
                          <a:effectLst/>
                        </a:rPr>
                        <a:t>Változás összesen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-3 062 524,- Ft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-1 320.900,- Ft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u-HU" sz="1500" u="none" strike="noStrike" dirty="0">
                          <a:effectLst/>
                        </a:rPr>
                        <a:t>428 009,- Ft</a:t>
                      </a:r>
                      <a:endParaRPr lang="hu-HU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3359" name="Picture 321" descr="FESZ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34738"/>
            <a:ext cx="8445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5000-FC67-4893-BFB8-10A15AB543F8}" type="slidenum">
              <a:rPr lang="hu-HU" altLang="hu-HU" smtClean="0"/>
              <a:pPr/>
              <a:t>11</a:t>
            </a:fld>
            <a:endParaRPr lang="hu-HU" altLang="hu-H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22262-DE26-4510-8D49-C6518368A4EC}" type="slidenum">
              <a:rPr lang="hu-HU" altLang="hu-HU" smtClean="0"/>
              <a:pPr/>
              <a:t>12</a:t>
            </a:fld>
            <a:endParaRPr lang="hu-HU" alt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82BD9CC-C5AA-4820-AA6F-8AC4856EC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" y="890587"/>
            <a:ext cx="909637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4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22262-DE26-4510-8D49-C6518368A4EC}" type="slidenum">
              <a:rPr lang="hu-HU" altLang="hu-HU" smtClean="0"/>
              <a:pPr/>
              <a:t>13</a:t>
            </a:fld>
            <a:endParaRPr lang="hu-HU" altLang="hu-HU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C37ED3E0-0A4E-4CF8-AE08-585619624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128" y="332656"/>
            <a:ext cx="6629951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EREDMÉNY KIMUTATÁS</a:t>
            </a: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199681"/>
              </p:ext>
            </p:extLst>
          </p:nvPr>
        </p:nvGraphicFramePr>
        <p:xfrm>
          <a:off x="877292" y="1956855"/>
          <a:ext cx="7719908" cy="316835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367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9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 fontAlgn="b"/>
                      <a:r>
                        <a:rPr lang="hu-HU" sz="4800" b="1" u="none" strike="noStrike" dirty="0">
                          <a:effectLst/>
                        </a:rPr>
                        <a:t> </a:t>
                      </a:r>
                      <a:endParaRPr lang="hu-HU" sz="4000" b="0" i="0" u="none" strike="noStrike" dirty="0">
                        <a:solidFill>
                          <a:srgbClr val="FF66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u="none" strike="noStrike" dirty="0">
                          <a:effectLst/>
                        </a:rPr>
                        <a:t>2018.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u="none" strike="noStrike" dirty="0">
                          <a:effectLst/>
                        </a:rPr>
                        <a:t>2019.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u="none" strike="noStrike" dirty="0">
                          <a:effectLst/>
                        </a:rPr>
                        <a:t>2020.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2" marR="5462" marT="546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200" u="none" strike="noStrike" dirty="0">
                          <a:effectLst/>
                        </a:rPr>
                        <a:t>BEVÉTEL</a:t>
                      </a:r>
                      <a:endParaRPr lang="hu-H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29 592 625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28 777 190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28 099 018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200" u="none" strike="noStrike" dirty="0">
                          <a:effectLst/>
                        </a:rPr>
                        <a:t>KIADÁS</a:t>
                      </a:r>
                      <a:endParaRPr lang="hu-H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32 364 304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26 650 587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24 002 231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800" b="1" u="none" strike="noStrike" dirty="0">
                          <a:effectLst/>
                        </a:rPr>
                        <a:t>EREDMÉNY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155" marR="5462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-2 771 679</a:t>
                      </a:r>
                    </a:p>
                  </a:txBody>
                  <a:tcPr marL="5462" marR="196621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2 126 603</a:t>
                      </a:r>
                    </a:p>
                  </a:txBody>
                  <a:tcPr marL="5462" marR="196621" marT="54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4 096 787</a:t>
                      </a:r>
                    </a:p>
                  </a:txBody>
                  <a:tcPr marL="5462" marR="196621" marT="546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906D-3528-4DFB-9CA9-ACEBD3FDA5D6}" type="slidenum">
              <a:rPr lang="hu-HU" altLang="hu-HU" smtClean="0"/>
              <a:pPr/>
              <a:t>14</a:t>
            </a:fld>
            <a:endParaRPr lang="hu-HU" altLang="hu-HU"/>
          </a:p>
        </p:txBody>
      </p:sp>
      <p:pic>
        <p:nvPicPr>
          <p:cNvPr id="7" name="Picture 49" descr="FESZ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713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20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2132856"/>
            <a:ext cx="5884863" cy="1143000"/>
          </a:xfrm>
        </p:spPr>
        <p:txBody>
          <a:bodyPr/>
          <a:lstStyle/>
          <a:p>
            <a:pPr algn="ctr" eaLnBrk="1" hangingPunct="1"/>
            <a:r>
              <a:rPr lang="hu-HU" altLang="hu-HU" sz="3600" b="1" dirty="0"/>
              <a:t>KÖSZÖNÖM MEGTISZTELŐ FIGYELMÜKET!</a:t>
            </a:r>
          </a:p>
        </p:txBody>
      </p:sp>
      <p:pic>
        <p:nvPicPr>
          <p:cNvPr id="16387" name="Picture 8" descr="FESZ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0713"/>
            <a:ext cx="12414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Szövegdoboz 1"/>
          <p:cNvSpPr txBox="1">
            <a:spLocks noChangeArrowheads="1"/>
          </p:cNvSpPr>
          <p:nvPr/>
        </p:nvSpPr>
        <p:spPr bwMode="auto">
          <a:xfrm>
            <a:off x="4787900" y="5732463"/>
            <a:ext cx="1871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Róka László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hu-HU"/>
              <a:t>FESZ - Pénzügyi beszámoló</a:t>
            </a: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12C8D-C7D5-4719-934D-6DB389C9755A}" type="slidenum">
              <a:rPr lang="hu-HU" altLang="hu-HU" smtClean="0"/>
              <a:pPr/>
              <a:t>15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618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TS001159440">
  <a:themeElements>
    <a:clrScheme name="TS00115944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S001159440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00115944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15944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15944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TS001159440</Template>
  <TotalTime>8619</TotalTime>
  <Words>974</Words>
  <Application>Microsoft Office PowerPoint</Application>
  <PresentationFormat>Diavetítés a képernyőre (4:3 oldalarány)</PresentationFormat>
  <Paragraphs>282</Paragraphs>
  <Slides>15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Arial CE</vt:lpstr>
      <vt:lpstr>Calibri</vt:lpstr>
      <vt:lpstr>Century Gothic</vt:lpstr>
      <vt:lpstr>TS001159440</vt:lpstr>
      <vt:lpstr>FESZ PÉNZÜGYI BESZÁMOLÓ  Róka László főtitkár</vt:lpstr>
      <vt:lpstr>Pénzügyi beszámoló </vt:lpstr>
      <vt:lpstr>PowerPoint-bemutató</vt:lpstr>
      <vt:lpstr>Bevétel: TAGDÍJ</vt:lpstr>
      <vt:lpstr>Bevétel: OKJ OKTATÁS </vt:lpstr>
      <vt:lpstr>Bevétel: KONFERENCIA</vt:lpstr>
      <vt:lpstr>BEVÉTELEK</vt:lpstr>
      <vt:lpstr>KÖLTSÉGEK </vt:lpstr>
      <vt:lpstr>KÖLTSÉGEK ÉRTÉKELÉSE</vt:lpstr>
      <vt:lpstr>FESZ FŐ TEVÉKENYSÉGEINEK MÉRLEGE</vt:lpstr>
      <vt:lpstr>MEGTAKARÍTÁSOK, PÉNZKÉSZLET</vt:lpstr>
      <vt:lpstr>PowerPoint-bemutató</vt:lpstr>
      <vt:lpstr>PowerPoint-bemutató</vt:lpstr>
      <vt:lpstr>EREDMÉNY KIMUTATÁS</vt:lpstr>
      <vt:lpstr>PowerPoint-bemutató</vt:lpstr>
    </vt:vector>
  </TitlesOfParts>
  <Company>GYSFOSZ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PÉNZÜGYI BESZÁMOLÓ</dc:title>
  <dc:creator>Nagy Ildikó</dc:creator>
  <cp:lastModifiedBy>User</cp:lastModifiedBy>
  <cp:revision>356</cp:revision>
  <cp:lastPrinted>2017-05-11T09:54:08Z</cp:lastPrinted>
  <dcterms:created xsi:type="dcterms:W3CDTF">2011-11-08T07:34:09Z</dcterms:created>
  <dcterms:modified xsi:type="dcterms:W3CDTF">2021-04-28T06:37:55Z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TC011594409990</vt:lpwstr>
  </property>
</Properties>
</file>